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69" r:id="rId5"/>
    <p:sldId id="258" r:id="rId6"/>
    <p:sldId id="259" r:id="rId7"/>
    <p:sldId id="267" r:id="rId8"/>
    <p:sldId id="261" r:id="rId9"/>
    <p:sldId id="262" r:id="rId10"/>
    <p:sldId id="270" r:id="rId11"/>
    <p:sldId id="265" r:id="rId12"/>
    <p:sldId id="266"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25730D6-F07B-4611-BFEB-1B7978E7A028}" type="datetimeFigureOut">
              <a:rPr lang="en-US" smtClean="0"/>
              <a:t>5/6/2012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A259488-D9AD-4A3A-9C77-CBEBF8A19C3A}"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730D6-F07B-4611-BFEB-1B7978E7A028}" type="datetimeFigureOut">
              <a:rPr lang="en-US" smtClean="0"/>
              <a:t>5/6/2012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59488-D9AD-4A3A-9C77-CBEBF8A19C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730D6-F07B-4611-BFEB-1B7978E7A028}" type="datetimeFigureOut">
              <a:rPr lang="en-US" smtClean="0"/>
              <a:t>5/6/2012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59488-D9AD-4A3A-9C77-CBEBF8A19C3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5730D6-F07B-4611-BFEB-1B7978E7A028}" type="datetimeFigureOut">
              <a:rPr lang="en-US" smtClean="0"/>
              <a:t>5/6/2012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59488-D9AD-4A3A-9C77-CBEBF8A19C3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5730D6-F07B-4611-BFEB-1B7978E7A028}" type="datetimeFigureOut">
              <a:rPr lang="en-US" smtClean="0"/>
              <a:t>5/6/2012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59488-D9AD-4A3A-9C77-CBEBF8A19C3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25730D6-F07B-4611-BFEB-1B7978E7A028}" type="datetimeFigureOut">
              <a:rPr lang="en-US" smtClean="0"/>
              <a:t>5/6/2012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59488-D9AD-4A3A-9C77-CBEBF8A19C3A}"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5730D6-F07B-4611-BFEB-1B7978E7A028}" type="datetimeFigureOut">
              <a:rPr lang="en-US" smtClean="0"/>
              <a:t>5/6/2012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259488-D9AD-4A3A-9C77-CBEBF8A19C3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5730D6-F07B-4611-BFEB-1B7978E7A028}" type="datetimeFigureOut">
              <a:rPr lang="en-US" smtClean="0"/>
              <a:t>5/6/2012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259488-D9AD-4A3A-9C77-CBEBF8A19C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730D6-F07B-4611-BFEB-1B7978E7A028}" type="datetimeFigureOut">
              <a:rPr lang="en-US" smtClean="0"/>
              <a:t>5/6/2012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259488-D9AD-4A3A-9C77-CBEBF8A19C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25730D6-F07B-4611-BFEB-1B7978E7A028}" type="datetimeFigureOut">
              <a:rPr lang="en-US" smtClean="0"/>
              <a:t>5/6/2012</a:t>
            </a:fld>
            <a:endParaRPr lang="en-US"/>
          </a:p>
        </p:txBody>
      </p:sp>
      <p:sp>
        <p:nvSpPr>
          <p:cNvPr id="7" name="Slide Number Placeholder 6"/>
          <p:cNvSpPr>
            <a:spLocks noGrp="1"/>
          </p:cNvSpPr>
          <p:nvPr>
            <p:ph type="sldNum" sz="quarter" idx="12"/>
          </p:nvPr>
        </p:nvSpPr>
        <p:spPr/>
        <p:txBody>
          <a:bodyPr/>
          <a:lstStyle/>
          <a:p>
            <a:fld id="{6A259488-D9AD-4A3A-9C77-CBEBF8A19C3A}"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730D6-F07B-4611-BFEB-1B7978E7A028}" type="datetimeFigureOut">
              <a:rPr lang="en-US" smtClean="0"/>
              <a:t>5/6/2012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6A259488-D9AD-4A3A-9C77-CBEBF8A19C3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25730D6-F07B-4611-BFEB-1B7978E7A028}" type="datetimeFigureOut">
              <a:rPr lang="en-US" smtClean="0"/>
              <a:t>5/6/2012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A259488-D9AD-4A3A-9C77-CBEBF8A19C3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www.cpm.org/pdfs/information/GC_Ch3_2006_TV.pdf"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233" y="152400"/>
            <a:ext cx="8305800" cy="1470025"/>
          </a:xfrm>
        </p:spPr>
        <p:txBody>
          <a:bodyPr>
            <a:noAutofit/>
          </a:bodyPr>
          <a:lstStyle/>
          <a:p>
            <a:r>
              <a:rPr lang="en-US" sz="6000" b="1" dirty="0" smtClean="0">
                <a:solidFill>
                  <a:srgbClr val="FF0000"/>
                </a:solidFill>
              </a:rPr>
              <a:t>Applying Similarity</a:t>
            </a:r>
            <a:endParaRPr lang="en-US" sz="6000" b="1" dirty="0">
              <a:solidFill>
                <a:srgbClr val="FF0000"/>
              </a:solidFill>
            </a:endParaRPr>
          </a:p>
        </p:txBody>
      </p:sp>
      <p:sp>
        <p:nvSpPr>
          <p:cNvPr id="3" name="Subtitle 2"/>
          <p:cNvSpPr>
            <a:spLocks noGrp="1"/>
          </p:cNvSpPr>
          <p:nvPr>
            <p:ph type="subTitle" idx="1"/>
          </p:nvPr>
        </p:nvSpPr>
        <p:spPr>
          <a:xfrm>
            <a:off x="1143000" y="4800600"/>
            <a:ext cx="6400800" cy="1752600"/>
          </a:xfrm>
        </p:spPr>
        <p:txBody>
          <a:bodyPr>
            <a:normAutofit/>
          </a:bodyPr>
          <a:lstStyle/>
          <a:p>
            <a:r>
              <a:rPr lang="en-US" sz="2400" dirty="0" err="1" smtClean="0">
                <a:solidFill>
                  <a:srgbClr val="FF0000"/>
                </a:solidFill>
              </a:rPr>
              <a:t>Kaitlyn</a:t>
            </a:r>
            <a:r>
              <a:rPr lang="en-US" sz="2400" dirty="0" smtClean="0">
                <a:solidFill>
                  <a:srgbClr val="FF0000"/>
                </a:solidFill>
              </a:rPr>
              <a:t> O’Malley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905125"/>
            <a:ext cx="3267075" cy="3267075"/>
          </a:xfrm>
          <a:prstGeom prst="rect">
            <a:avLst/>
          </a:prstGeom>
          <a:ln>
            <a:noFill/>
          </a:ln>
          <a:effectLst>
            <a:softEdge rad="112500"/>
          </a:effectLst>
        </p:spPr>
      </p:pic>
      <p:sp>
        <p:nvSpPr>
          <p:cNvPr id="5" name="TextBox 4"/>
          <p:cNvSpPr txBox="1"/>
          <p:nvPr/>
        </p:nvSpPr>
        <p:spPr>
          <a:xfrm>
            <a:off x="295275" y="2520404"/>
            <a:ext cx="7772400" cy="769441"/>
          </a:xfrm>
          <a:prstGeom prst="rect">
            <a:avLst/>
          </a:prstGeom>
          <a:noFill/>
        </p:spPr>
        <p:txBody>
          <a:bodyPr wrap="square" rtlCol="0">
            <a:spAutoFit/>
          </a:bodyPr>
          <a:lstStyle/>
          <a:p>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“You are getting sleepy….”</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666265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p:cNvSpPr txBox="1"/>
              <p:nvPr/>
            </p:nvSpPr>
            <p:spPr>
              <a:xfrm>
                <a:off x="905007" y="3352800"/>
                <a:ext cx="3697700" cy="1200329"/>
              </a:xfrm>
              <a:prstGeom prst="rect">
                <a:avLst/>
              </a:prstGeom>
              <a:noFill/>
              <a:ln>
                <a:solidFill>
                  <a:schemeClr val="accent1">
                    <a:lumMod val="75000"/>
                  </a:schemeClr>
                </a:solidFill>
              </a:ln>
            </p:spPr>
            <p:txBody>
              <a:bodyPr wrap="square" rtlCol="0">
                <a:spAutoFit/>
              </a:bodyPr>
              <a:lstStyle/>
              <a:p>
                <a:r>
                  <a:rPr lang="en-US" dirty="0" smtClean="0">
                    <a:solidFill>
                      <a:srgbClr val="002060"/>
                    </a:solidFill>
                    <a:latin typeface="Cambria Math"/>
                  </a:rPr>
                  <a:t>Distance from you to your partner</a:t>
                </a:r>
              </a:p>
              <a:p>
                <a:endParaRPr lang="en-US" b="0" dirty="0" smtClean="0">
                  <a:solidFill>
                    <a:srgbClr val="002060"/>
                  </a:solidFill>
                  <a:latin typeface="Cambria Math"/>
                </a:endParaRPr>
              </a:p>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a:rPr>
                        <m:t>200+228.77</m:t>
                      </m:r>
                    </m:oMath>
                  </m:oMathPara>
                </a14:m>
                <a:endParaRPr lang="en-US" b="0" dirty="0" smtClean="0">
                  <a:solidFill>
                    <a:srgbClr val="002060"/>
                  </a:solidFill>
                </a:endParaRPr>
              </a:p>
              <a:p>
                <a:r>
                  <a:rPr lang="en-US" b="0" dirty="0" smtClean="0">
                    <a:solidFill>
                      <a:srgbClr val="002060"/>
                    </a:solidFill>
                  </a:rPr>
                  <a:t>	    =</a:t>
                </a:r>
                <a14:m>
                  <m:oMath xmlns:m="http://schemas.openxmlformats.org/officeDocument/2006/math">
                    <m:r>
                      <a:rPr lang="en-US" b="0" i="1" smtClean="0">
                        <a:solidFill>
                          <a:srgbClr val="002060"/>
                        </a:solidFill>
                        <a:latin typeface="Cambria Math"/>
                      </a:rPr>
                      <m:t>428.77 </m:t>
                    </m:r>
                    <m:r>
                      <a:rPr lang="en-US" b="0" i="1" smtClean="0">
                        <a:solidFill>
                          <a:srgbClr val="002060"/>
                        </a:solidFill>
                        <a:latin typeface="Cambria Math"/>
                      </a:rPr>
                      <m:t>𝑐𝑚</m:t>
                    </m:r>
                  </m:oMath>
                </a14:m>
                <a:endParaRPr lang="en-US" dirty="0">
                  <a:solidFill>
                    <a:srgbClr val="00206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05007" y="3352800"/>
                <a:ext cx="3697700" cy="1200329"/>
              </a:xfrm>
              <a:prstGeom prst="rect">
                <a:avLst/>
              </a:prstGeom>
              <a:blipFill rotWithShape="1">
                <a:blip r:embed="rId2"/>
                <a:stretch>
                  <a:fillRect l="-1149" t="-2513" b="-6533"/>
                </a:stretch>
              </a:blipFill>
              <a:ln>
                <a:solidFill>
                  <a:schemeClr val="accent1">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02707" y="3352801"/>
                <a:ext cx="3697700" cy="1200329"/>
              </a:xfrm>
              <a:prstGeom prst="rect">
                <a:avLst/>
              </a:prstGeom>
              <a:noFill/>
              <a:ln>
                <a:solidFill>
                  <a:schemeClr val="accent1">
                    <a:lumMod val="75000"/>
                  </a:schemeClr>
                </a:solidFill>
              </a:ln>
            </p:spPr>
            <p:txBody>
              <a:bodyPr wrap="square" rtlCol="0">
                <a:spAutoFit/>
              </a:bodyPr>
              <a:lstStyle/>
              <a:p>
                <a:r>
                  <a:rPr lang="en-US" dirty="0" smtClean="0">
                    <a:solidFill>
                      <a:srgbClr val="00B0F0"/>
                    </a:solidFill>
                    <a:latin typeface="Cambria Math"/>
                  </a:rPr>
                  <a:t>Difference of eye heights</a:t>
                </a:r>
              </a:p>
              <a:p>
                <a:endParaRPr lang="en-US" dirty="0">
                  <a:solidFill>
                    <a:srgbClr val="00B0F0"/>
                  </a:solidFill>
                  <a:latin typeface="Cambria Math"/>
                </a:endParaRPr>
              </a:p>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a:rPr>
                        <m:t>167 −149</m:t>
                      </m:r>
                    </m:oMath>
                  </m:oMathPara>
                </a14:m>
                <a:endParaRPr lang="en-US" b="0" dirty="0" smtClean="0">
                  <a:solidFill>
                    <a:srgbClr val="002060"/>
                  </a:solidFill>
                </a:endParaRPr>
              </a:p>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a:rPr>
                        <m:t>=18 </m:t>
                      </m:r>
                      <m:r>
                        <a:rPr lang="en-US" b="0" i="1" smtClean="0">
                          <a:solidFill>
                            <a:srgbClr val="002060"/>
                          </a:solidFill>
                          <a:latin typeface="Cambria Math"/>
                        </a:rPr>
                        <m:t>𝑐𝑚</m:t>
                      </m:r>
                    </m:oMath>
                  </m:oMathPara>
                </a14:m>
                <a:endParaRPr lang="en-US" dirty="0">
                  <a:solidFill>
                    <a:srgbClr val="00206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02707" y="3352801"/>
                <a:ext cx="3697700" cy="1200329"/>
              </a:xfrm>
              <a:prstGeom prst="rect">
                <a:avLst/>
              </a:prstGeom>
              <a:blipFill rotWithShape="1">
                <a:blip r:embed="rId3"/>
                <a:stretch>
                  <a:fillRect l="-1149" t="-2513"/>
                </a:stretch>
              </a:blipFill>
              <a:ln>
                <a:solidFill>
                  <a:schemeClr val="accent1">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209800" y="4572000"/>
                <a:ext cx="5064457" cy="2031325"/>
              </a:xfrm>
              <a:prstGeom prst="rect">
                <a:avLst/>
              </a:prstGeom>
              <a:noFill/>
              <a:ln>
                <a:solidFill>
                  <a:schemeClr val="accent1">
                    <a:lumMod val="75000"/>
                  </a:schemeClr>
                </a:solidFill>
              </a:ln>
            </p:spPr>
            <p:txBody>
              <a:bodyPr wrap="square" rtlCol="0">
                <a:spAutoFit/>
              </a:bodyPr>
              <a:lstStyle/>
              <a:p>
                <a:r>
                  <a:rPr lang="en-US" dirty="0" smtClean="0">
                    <a:solidFill>
                      <a:srgbClr val="FF0000"/>
                    </a:solidFill>
                    <a:latin typeface="Cambria Math"/>
                  </a:rPr>
                  <a:t>Distance from your eyes to your partners eyes</a:t>
                </a:r>
              </a:p>
              <a:p>
                <a:endParaRPr lang="en-US" dirty="0">
                  <a:solidFill>
                    <a:srgbClr val="FF0000"/>
                  </a:solidFill>
                  <a:latin typeface="Cambria Math"/>
                </a:endParaRPr>
              </a:p>
              <a:p>
                <a:pPr/>
                <a14:m>
                  <m:oMathPara xmlns:m="http://schemas.openxmlformats.org/officeDocument/2006/math">
                    <m:oMathParaPr>
                      <m:jc m:val="centerGroup"/>
                    </m:oMathParaPr>
                    <m:oMath xmlns:m="http://schemas.openxmlformats.org/officeDocument/2006/math">
                      <m:sSup>
                        <m:sSupPr>
                          <m:ctrlPr>
                            <a:rPr lang="en-US" b="0" i="1" smtClean="0">
                              <a:solidFill>
                                <a:srgbClr val="FF0000"/>
                              </a:solidFill>
                              <a:latin typeface="Cambria Math"/>
                            </a:rPr>
                          </m:ctrlPr>
                        </m:sSupPr>
                        <m:e>
                          <m:r>
                            <a:rPr lang="en-US" b="0" i="1" smtClean="0">
                              <a:solidFill>
                                <a:srgbClr val="FF0000"/>
                              </a:solidFill>
                              <a:latin typeface="Cambria Math"/>
                            </a:rPr>
                            <m:t>𝑎</m:t>
                          </m:r>
                        </m:e>
                        <m:sup>
                          <m:r>
                            <a:rPr lang="en-US" b="0" i="1" smtClean="0">
                              <a:solidFill>
                                <a:srgbClr val="FF0000"/>
                              </a:solidFill>
                              <a:latin typeface="Cambria Math"/>
                            </a:rPr>
                            <m:t>2</m:t>
                          </m:r>
                        </m:sup>
                      </m:sSup>
                      <m:r>
                        <a:rPr lang="en-US" b="0" i="1" smtClean="0">
                          <a:solidFill>
                            <a:srgbClr val="FF0000"/>
                          </a:solidFill>
                          <a:latin typeface="Cambria Math"/>
                        </a:rPr>
                        <m:t>+</m:t>
                      </m:r>
                      <m:sSup>
                        <m:sSupPr>
                          <m:ctrlPr>
                            <a:rPr lang="en-US" b="0" i="1" smtClean="0">
                              <a:solidFill>
                                <a:srgbClr val="FF0000"/>
                              </a:solidFill>
                              <a:latin typeface="Cambria Math"/>
                            </a:rPr>
                          </m:ctrlPr>
                        </m:sSupPr>
                        <m:e>
                          <m:r>
                            <a:rPr lang="en-US" b="0" i="1" smtClean="0">
                              <a:solidFill>
                                <a:srgbClr val="FF0000"/>
                              </a:solidFill>
                              <a:latin typeface="Cambria Math"/>
                            </a:rPr>
                            <m:t>𝑏</m:t>
                          </m:r>
                        </m:e>
                        <m:sup>
                          <m:r>
                            <a:rPr lang="en-US" b="0" i="1" smtClean="0">
                              <a:solidFill>
                                <a:srgbClr val="FF0000"/>
                              </a:solidFill>
                              <a:latin typeface="Cambria Math"/>
                            </a:rPr>
                            <m:t>2</m:t>
                          </m:r>
                        </m:sup>
                      </m:sSup>
                      <m:r>
                        <a:rPr lang="en-US" b="0" i="1" smtClean="0">
                          <a:solidFill>
                            <a:srgbClr val="FF0000"/>
                          </a:solidFill>
                          <a:latin typeface="Cambria Math"/>
                        </a:rPr>
                        <m:t>=</m:t>
                      </m:r>
                      <m:sSup>
                        <m:sSupPr>
                          <m:ctrlPr>
                            <a:rPr lang="en-US" b="0" i="1" smtClean="0">
                              <a:solidFill>
                                <a:srgbClr val="FF0000"/>
                              </a:solidFill>
                              <a:latin typeface="Cambria Math"/>
                            </a:rPr>
                          </m:ctrlPr>
                        </m:sSupPr>
                        <m:e>
                          <m:r>
                            <a:rPr lang="en-US" b="0" i="1" smtClean="0">
                              <a:solidFill>
                                <a:srgbClr val="FF0000"/>
                              </a:solidFill>
                              <a:latin typeface="Cambria Math"/>
                            </a:rPr>
                            <m:t>𝑐</m:t>
                          </m:r>
                        </m:e>
                        <m:sup>
                          <m:r>
                            <a:rPr lang="en-US" b="0" i="1" smtClean="0">
                              <a:solidFill>
                                <a:srgbClr val="FF0000"/>
                              </a:solidFill>
                              <a:latin typeface="Cambria Math"/>
                            </a:rPr>
                            <m:t>2</m:t>
                          </m:r>
                        </m:sup>
                      </m:sSup>
                    </m:oMath>
                  </m:oMathPara>
                </a14:m>
                <a:endParaRPr lang="en-US" b="0" dirty="0" smtClean="0">
                  <a:solidFill>
                    <a:srgbClr val="FF0000"/>
                  </a:solidFill>
                  <a:latin typeface="Cambria Math"/>
                </a:endParaRPr>
              </a:p>
              <a:p>
                <a:pPr/>
                <a14:m>
                  <m:oMathPara xmlns:m="http://schemas.openxmlformats.org/officeDocument/2006/math">
                    <m:oMathParaPr>
                      <m:jc m:val="centerGroup"/>
                    </m:oMathParaPr>
                    <m:oMath xmlns:m="http://schemas.openxmlformats.org/officeDocument/2006/math">
                      <m:sSup>
                        <m:sSupPr>
                          <m:ctrlPr>
                            <a:rPr lang="en-US" b="0" i="1" smtClean="0">
                              <a:solidFill>
                                <a:srgbClr val="FF0000"/>
                              </a:solidFill>
                              <a:latin typeface="Cambria Math"/>
                            </a:rPr>
                          </m:ctrlPr>
                        </m:sSupPr>
                        <m:e>
                          <m:d>
                            <m:dPr>
                              <m:ctrlPr>
                                <a:rPr lang="en-US" b="0" i="1" smtClean="0">
                                  <a:solidFill>
                                    <a:srgbClr val="FF0000"/>
                                  </a:solidFill>
                                  <a:latin typeface="Cambria Math"/>
                                </a:rPr>
                              </m:ctrlPr>
                            </m:dPr>
                            <m:e>
                              <m:r>
                                <a:rPr lang="en-US" b="0" i="1" smtClean="0">
                                  <a:solidFill>
                                    <a:srgbClr val="FF0000"/>
                                  </a:solidFill>
                                  <a:latin typeface="Cambria Math"/>
                                </a:rPr>
                                <m:t>18</m:t>
                              </m:r>
                            </m:e>
                          </m:d>
                        </m:e>
                        <m:sup>
                          <m:r>
                            <a:rPr lang="en-US" b="0" i="1" smtClean="0">
                              <a:solidFill>
                                <a:srgbClr val="FF0000"/>
                              </a:solidFill>
                              <a:latin typeface="Cambria Math"/>
                            </a:rPr>
                            <m:t>2</m:t>
                          </m:r>
                        </m:sup>
                      </m:sSup>
                      <m:r>
                        <a:rPr lang="en-US" b="0" i="1" smtClean="0">
                          <a:solidFill>
                            <a:srgbClr val="FF0000"/>
                          </a:solidFill>
                          <a:latin typeface="Cambria Math"/>
                        </a:rPr>
                        <m:t>+</m:t>
                      </m:r>
                      <m:sSup>
                        <m:sSupPr>
                          <m:ctrlPr>
                            <a:rPr lang="en-US" b="0" i="1" smtClean="0">
                              <a:solidFill>
                                <a:srgbClr val="FF0000"/>
                              </a:solidFill>
                              <a:latin typeface="Cambria Math"/>
                            </a:rPr>
                          </m:ctrlPr>
                        </m:sSupPr>
                        <m:e>
                          <m:d>
                            <m:dPr>
                              <m:ctrlPr>
                                <a:rPr lang="en-US" b="0" i="1" smtClean="0">
                                  <a:solidFill>
                                    <a:srgbClr val="FF0000"/>
                                  </a:solidFill>
                                  <a:latin typeface="Cambria Math"/>
                                </a:rPr>
                              </m:ctrlPr>
                            </m:dPr>
                            <m:e>
                              <m:r>
                                <a:rPr lang="en-US" b="0" i="1" smtClean="0">
                                  <a:solidFill>
                                    <a:srgbClr val="FF0000"/>
                                  </a:solidFill>
                                  <a:latin typeface="Cambria Math"/>
                                </a:rPr>
                                <m:t>428.77</m:t>
                              </m:r>
                            </m:e>
                          </m:d>
                        </m:e>
                        <m:sup>
                          <m:r>
                            <a:rPr lang="en-US" b="0" i="1" smtClean="0">
                              <a:solidFill>
                                <a:srgbClr val="FF0000"/>
                              </a:solidFill>
                              <a:latin typeface="Cambria Math"/>
                            </a:rPr>
                            <m:t>2</m:t>
                          </m:r>
                        </m:sup>
                      </m:sSup>
                      <m:r>
                        <a:rPr lang="en-US" b="0" i="1" smtClean="0">
                          <a:solidFill>
                            <a:srgbClr val="FF0000"/>
                          </a:solidFill>
                          <a:latin typeface="Cambria Math"/>
                        </a:rPr>
                        <m:t>=</m:t>
                      </m:r>
                      <m:sSup>
                        <m:sSupPr>
                          <m:ctrlPr>
                            <a:rPr lang="en-US" b="0" i="1" smtClean="0">
                              <a:solidFill>
                                <a:srgbClr val="FF0000"/>
                              </a:solidFill>
                              <a:latin typeface="Cambria Math"/>
                            </a:rPr>
                          </m:ctrlPr>
                        </m:sSupPr>
                        <m:e>
                          <m:r>
                            <a:rPr lang="en-US" b="0" i="1" smtClean="0">
                              <a:solidFill>
                                <a:srgbClr val="FF0000"/>
                              </a:solidFill>
                              <a:latin typeface="Cambria Math"/>
                            </a:rPr>
                            <m:t>𝑥</m:t>
                          </m:r>
                        </m:e>
                        <m:sup>
                          <m:r>
                            <a:rPr lang="en-US" b="0" i="1" smtClean="0">
                              <a:solidFill>
                                <a:srgbClr val="FF0000"/>
                              </a:solidFill>
                              <a:latin typeface="Cambria Math"/>
                            </a:rPr>
                            <m:t>2</m:t>
                          </m:r>
                        </m:sup>
                      </m:sSup>
                    </m:oMath>
                  </m:oMathPara>
                </a14:m>
                <a:endParaRPr lang="en-US" b="0" dirty="0" smtClean="0">
                  <a:solidFill>
                    <a:srgbClr val="FF0000"/>
                  </a:solidFill>
                  <a:latin typeface="Cambria Math"/>
                </a:endParaRPr>
              </a:p>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324+183843.71=</m:t>
                      </m:r>
                      <m:sSup>
                        <m:sSupPr>
                          <m:ctrlPr>
                            <a:rPr lang="en-US" b="0" i="1" smtClean="0">
                              <a:solidFill>
                                <a:srgbClr val="FF0000"/>
                              </a:solidFill>
                              <a:latin typeface="Cambria Math"/>
                            </a:rPr>
                          </m:ctrlPr>
                        </m:sSupPr>
                        <m:e>
                          <m:r>
                            <a:rPr lang="en-US" b="0" i="1" smtClean="0">
                              <a:solidFill>
                                <a:srgbClr val="FF0000"/>
                              </a:solidFill>
                              <a:latin typeface="Cambria Math"/>
                            </a:rPr>
                            <m:t>𝑥</m:t>
                          </m:r>
                        </m:e>
                        <m:sup>
                          <m:r>
                            <a:rPr lang="en-US" b="0" i="1" smtClean="0">
                              <a:solidFill>
                                <a:srgbClr val="FF0000"/>
                              </a:solidFill>
                              <a:latin typeface="Cambria Math"/>
                            </a:rPr>
                            <m:t>2</m:t>
                          </m:r>
                        </m:sup>
                      </m:sSup>
                    </m:oMath>
                  </m:oMathPara>
                </a14:m>
                <a:endParaRPr lang="en-US" b="0" dirty="0" smtClean="0">
                  <a:solidFill>
                    <a:srgbClr val="FF0000"/>
                  </a:solidFill>
                  <a:latin typeface="Cambria Math"/>
                </a:endParaRPr>
              </a:p>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184167.71=</m:t>
                      </m:r>
                      <m:sSup>
                        <m:sSupPr>
                          <m:ctrlPr>
                            <a:rPr lang="en-US" b="0" i="1" smtClean="0">
                              <a:solidFill>
                                <a:srgbClr val="FF0000"/>
                              </a:solidFill>
                              <a:latin typeface="Cambria Math"/>
                            </a:rPr>
                          </m:ctrlPr>
                        </m:sSupPr>
                        <m:e>
                          <m:r>
                            <a:rPr lang="en-US" b="0" i="1" smtClean="0">
                              <a:solidFill>
                                <a:srgbClr val="FF0000"/>
                              </a:solidFill>
                              <a:latin typeface="Cambria Math"/>
                            </a:rPr>
                            <m:t>𝑥</m:t>
                          </m:r>
                        </m:e>
                        <m:sup>
                          <m:r>
                            <a:rPr lang="en-US" b="0" i="1" smtClean="0">
                              <a:solidFill>
                                <a:srgbClr val="FF0000"/>
                              </a:solidFill>
                              <a:latin typeface="Cambria Math"/>
                            </a:rPr>
                            <m:t>2</m:t>
                          </m:r>
                        </m:sup>
                      </m:sSup>
                    </m:oMath>
                  </m:oMathPara>
                </a14:m>
                <a:endParaRPr lang="en-US" b="0" dirty="0" smtClean="0">
                  <a:solidFill>
                    <a:srgbClr val="FF0000"/>
                  </a:solidFill>
                  <a:latin typeface="Cambria Math"/>
                </a:endParaRPr>
              </a:p>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𝑥</m:t>
                      </m:r>
                      <m:r>
                        <a:rPr lang="en-US" b="0" i="1" smtClean="0">
                          <a:solidFill>
                            <a:srgbClr val="FF0000"/>
                          </a:solidFill>
                          <a:latin typeface="Cambria Math"/>
                          <a:ea typeface="Cambria Math"/>
                        </a:rPr>
                        <m:t>≈429.15 </m:t>
                      </m:r>
                      <m:r>
                        <a:rPr lang="en-US" b="0" i="1" smtClean="0">
                          <a:solidFill>
                            <a:srgbClr val="FF0000"/>
                          </a:solidFill>
                          <a:latin typeface="Cambria Math"/>
                          <a:ea typeface="Cambria Math"/>
                        </a:rPr>
                        <m:t>𝑐𝑚</m:t>
                      </m:r>
                    </m:oMath>
                  </m:oMathPara>
                </a14:m>
                <a:endParaRPr lang="en-US" dirty="0" smtClean="0">
                  <a:solidFill>
                    <a:srgbClr val="FF0000"/>
                  </a:solidFill>
                  <a:latin typeface="Cambria Math"/>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09800" y="4572000"/>
                <a:ext cx="5064457" cy="2031325"/>
              </a:xfrm>
              <a:prstGeom prst="rect">
                <a:avLst/>
              </a:prstGeom>
              <a:blipFill rotWithShape="1">
                <a:blip r:embed="rId4"/>
                <a:stretch>
                  <a:fillRect l="-962" t="-1493"/>
                </a:stretch>
              </a:blipFill>
              <a:ln>
                <a:solidFill>
                  <a:schemeClr val="accent1">
                    <a:lumMod val="75000"/>
                  </a:schemeClr>
                </a:solidFill>
              </a:ln>
            </p:spPr>
            <p:txBody>
              <a:bodyPr/>
              <a:lstStyle/>
              <a:p>
                <a:r>
                  <a:rPr lang="en-US">
                    <a:noFill/>
                  </a:rPr>
                  <a:t> </a:t>
                </a:r>
              </a:p>
            </p:txBody>
          </p:sp>
        </mc:Fallback>
      </mc:AlternateContent>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8659"/>
          <a:stretch/>
        </p:blipFill>
        <p:spPr bwMode="auto">
          <a:xfrm>
            <a:off x="1371600" y="609600"/>
            <a:ext cx="6400800" cy="272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036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762000"/>
            <a:ext cx="317106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66800" y="304800"/>
            <a:ext cx="7024744" cy="1143000"/>
          </a:xfrm>
        </p:spPr>
        <p:txBody>
          <a:bodyPr/>
          <a:lstStyle/>
          <a:p>
            <a:r>
              <a:rPr lang="en-US" dirty="0" smtClean="0"/>
              <a:t>Other problems!</a:t>
            </a:r>
            <a:endParaRPr lang="en-US" dirty="0"/>
          </a:p>
        </p:txBody>
      </p:sp>
      <p:sp>
        <p:nvSpPr>
          <p:cNvPr id="6" name="Text Placeholder 5"/>
          <p:cNvSpPr>
            <a:spLocks noGrp="1"/>
          </p:cNvSpPr>
          <p:nvPr>
            <p:ph type="body" idx="1"/>
          </p:nvPr>
        </p:nvSpPr>
        <p:spPr>
          <a:xfrm>
            <a:off x="1295400" y="1371600"/>
            <a:ext cx="3057148" cy="639762"/>
          </a:xfrm>
        </p:spPr>
        <p:txBody>
          <a:bodyPr>
            <a:normAutofit fontScale="92500"/>
          </a:bodyPr>
          <a:lstStyle/>
          <a:p>
            <a:r>
              <a:rPr lang="en-US" dirty="0" smtClean="0"/>
              <a:t>Lessons from abroad</a:t>
            </a:r>
            <a:endParaRPr lang="en-US" dirty="0"/>
          </a:p>
        </p:txBody>
      </p:sp>
      <p:sp>
        <p:nvSpPr>
          <p:cNvPr id="7" name="Content Placeholder 6"/>
          <p:cNvSpPr>
            <a:spLocks noGrp="1"/>
          </p:cNvSpPr>
          <p:nvPr>
            <p:ph sz="half" idx="2"/>
          </p:nvPr>
        </p:nvSpPr>
        <p:spPr>
          <a:xfrm>
            <a:off x="609600" y="2057400"/>
            <a:ext cx="4038600" cy="4419600"/>
          </a:xfrm>
        </p:spPr>
        <p:txBody>
          <a:bodyPr>
            <a:noAutofit/>
          </a:bodyPr>
          <a:lstStyle/>
          <a:p>
            <a:pPr marL="0" indent="0">
              <a:buNone/>
            </a:pPr>
            <a:r>
              <a:rPr lang="en-US" sz="1600" dirty="0"/>
              <a:t>Latoya was trying to take a picture of her family in front of the Big Ben clock tower in London. However, after she snapped the photo, she realized that the top of her father’s head exactly blocked the top of the clock tower!</a:t>
            </a:r>
          </a:p>
          <a:p>
            <a:pPr marL="0" indent="0">
              <a:buNone/>
            </a:pPr>
            <a:r>
              <a:rPr lang="en-US" sz="1600" dirty="0"/>
              <a:t> </a:t>
            </a:r>
          </a:p>
          <a:p>
            <a:pPr marL="0" indent="0">
              <a:buNone/>
            </a:pPr>
            <a:r>
              <a:rPr lang="en-US" sz="1600" dirty="0"/>
              <a:t>While disappointed with the picture, Latoya thought she might be able to estimate the height of the tower using her math knowledge. Since Latoya took the picture while kneeling, the camera was 2 feet above the ground. The camera was also 12 feet from her 6-foot tall father</a:t>
            </a:r>
            <a:r>
              <a:rPr lang="en-US" sz="1600" dirty="0" smtClean="0"/>
              <a:t>, and </a:t>
            </a:r>
            <a:r>
              <a:rPr lang="en-US" sz="1600" dirty="0"/>
              <a:t>he was standing about 930 feet from the base of the tower.</a:t>
            </a:r>
          </a:p>
        </p:txBody>
      </p:sp>
      <p:sp>
        <p:nvSpPr>
          <p:cNvPr id="9" name="Content Placeholder 8"/>
          <p:cNvSpPr>
            <a:spLocks noGrp="1"/>
          </p:cNvSpPr>
          <p:nvPr>
            <p:ph sz="quarter" idx="4"/>
          </p:nvPr>
        </p:nvSpPr>
        <p:spPr>
          <a:xfrm>
            <a:off x="4862132" y="3352800"/>
            <a:ext cx="3657600" cy="2604655"/>
          </a:xfrm>
        </p:spPr>
        <p:txBody>
          <a:bodyPr>
            <a:normAutofit fontScale="92500" lnSpcReduction="20000"/>
          </a:bodyPr>
          <a:lstStyle/>
          <a:p>
            <a:pPr marL="457200" indent="-457200">
              <a:buAutoNum type="arabicPeriod"/>
            </a:pPr>
            <a:r>
              <a:rPr lang="en-US" dirty="0" smtClean="0"/>
              <a:t>Sketch the diagram and locate as many triangles as you can. Do you see any similar triangles?</a:t>
            </a:r>
          </a:p>
          <a:p>
            <a:pPr marL="457200" indent="-457200">
              <a:buAutoNum type="arabicPeriod"/>
            </a:pPr>
            <a:r>
              <a:rPr lang="en-US" dirty="0" smtClean="0"/>
              <a:t>Use the similar triangles to determine the height of the clock tower.</a:t>
            </a:r>
            <a:endParaRPr lang="en-US" dirty="0"/>
          </a:p>
        </p:txBody>
      </p:sp>
    </p:spTree>
    <p:extLst>
      <p:ext uri="{BB962C8B-B14F-4D97-AF65-F5344CB8AC3E}">
        <p14:creationId xmlns:p14="http://schemas.microsoft.com/office/powerpoint/2010/main" val="3039206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1447800"/>
            <a:ext cx="3057148" cy="639762"/>
          </a:xfrm>
        </p:spPr>
        <p:txBody>
          <a:bodyPr/>
          <a:lstStyle/>
          <a:p>
            <a:r>
              <a:rPr lang="en-US" dirty="0" smtClean="0"/>
              <a:t>Triangle Challenge</a:t>
            </a:r>
            <a:endParaRPr lang="en-US" dirty="0"/>
          </a:p>
        </p:txBody>
      </p:sp>
      <p:sp>
        <p:nvSpPr>
          <p:cNvPr id="4" name="Content Placeholder 3"/>
          <p:cNvSpPr>
            <a:spLocks noGrp="1"/>
          </p:cNvSpPr>
          <p:nvPr>
            <p:ph sz="half" idx="2"/>
          </p:nvPr>
        </p:nvSpPr>
        <p:spPr>
          <a:xfrm>
            <a:off x="990600" y="2286000"/>
            <a:ext cx="3657600" cy="4038600"/>
          </a:xfrm>
        </p:spPr>
        <p:txBody>
          <a:bodyPr>
            <a:normAutofit fontScale="70000" lnSpcReduction="20000"/>
          </a:bodyPr>
          <a:lstStyle/>
          <a:p>
            <a:pPr marL="0" indent="0">
              <a:buNone/>
            </a:pPr>
            <a:r>
              <a:rPr lang="en-US" dirty="0" smtClean="0"/>
              <a:t>Use </a:t>
            </a:r>
            <a:r>
              <a:rPr lang="en-US" dirty="0"/>
              <a:t>what you know about triangles and angle relationships to answer these questions</a:t>
            </a:r>
          </a:p>
          <a:p>
            <a:pPr marL="0" indent="0">
              <a:buNone/>
            </a:pPr>
            <a:r>
              <a:rPr lang="en-US" dirty="0"/>
              <a:t>about the diagram below. As you work, make a careful record of your </a:t>
            </a:r>
            <a:r>
              <a:rPr lang="en-US" dirty="0" smtClean="0"/>
              <a:t>reasoning (</a:t>
            </a:r>
            <a:r>
              <a:rPr lang="en-US" dirty="0"/>
              <a:t>including a flowchart for any similarity arguments) and be ready to share it with the</a:t>
            </a:r>
          </a:p>
          <a:p>
            <a:pPr marL="0" indent="0">
              <a:buNone/>
            </a:pPr>
            <a:r>
              <a:rPr lang="en-US" dirty="0"/>
              <a:t>class. </a:t>
            </a:r>
          </a:p>
          <a:p>
            <a:pPr marL="0" indent="0">
              <a:buNone/>
            </a:pPr>
            <a:r>
              <a:rPr lang="en-US" dirty="0"/>
              <a:t> </a:t>
            </a:r>
          </a:p>
          <a:p>
            <a:pPr marL="457200" indent="-457200">
              <a:buFont typeface="+mj-lt"/>
              <a:buAutoNum type="arabicPeriod"/>
            </a:pPr>
            <a:r>
              <a:rPr lang="en-US" sz="2900" dirty="0" smtClean="0"/>
              <a:t>First challenge</a:t>
            </a:r>
            <a:r>
              <a:rPr lang="en-US" sz="2900" dirty="0"/>
              <a:t>: Find y</a:t>
            </a:r>
            <a:r>
              <a:rPr lang="en-US" sz="2900" dirty="0" smtClean="0"/>
              <a:t>.</a:t>
            </a:r>
          </a:p>
          <a:p>
            <a:pPr marL="457200" indent="-457200">
              <a:buAutoNum type="arabicPeriod"/>
            </a:pPr>
            <a:endParaRPr lang="en-US" sz="2900" dirty="0"/>
          </a:p>
          <a:p>
            <a:pPr marL="457200" indent="-457200">
              <a:buFont typeface="+mj-lt"/>
              <a:buAutoNum type="arabicPeriod"/>
            </a:pPr>
            <a:r>
              <a:rPr lang="en-US" sz="2900" dirty="0" smtClean="0"/>
              <a:t>2. Second </a:t>
            </a:r>
            <a:r>
              <a:rPr lang="en-US" sz="2900" dirty="0"/>
              <a:t>challenge: Is HR parallel to AK? How do you know?</a:t>
            </a:r>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895600"/>
            <a:ext cx="3904974"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1066800" y="304800"/>
            <a:ext cx="7024744" cy="1143000"/>
          </a:xfrm>
        </p:spPr>
        <p:txBody>
          <a:bodyPr/>
          <a:lstStyle/>
          <a:p>
            <a:r>
              <a:rPr lang="en-US" dirty="0" smtClean="0"/>
              <a:t>Other problems!</a:t>
            </a:r>
            <a:endParaRPr lang="en-US" dirty="0"/>
          </a:p>
        </p:txBody>
      </p:sp>
    </p:spTree>
    <p:extLst>
      <p:ext uri="{BB962C8B-B14F-4D97-AF65-F5344CB8AC3E}">
        <p14:creationId xmlns:p14="http://schemas.microsoft.com/office/powerpoint/2010/main" val="3772033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Adapted from:</a:t>
            </a:r>
            <a:endParaRPr lang="en-US" dirty="0"/>
          </a:p>
        </p:txBody>
      </p:sp>
      <p:sp>
        <p:nvSpPr>
          <p:cNvPr id="8" name="Text Placeholder 7"/>
          <p:cNvSpPr>
            <a:spLocks noGrp="1"/>
          </p:cNvSpPr>
          <p:nvPr>
            <p:ph type="body" idx="1"/>
          </p:nvPr>
        </p:nvSpPr>
        <p:spPr/>
        <p:txBody>
          <a:bodyPr/>
          <a:lstStyle/>
          <a:p>
            <a:r>
              <a:rPr lang="en-US" dirty="0">
                <a:hlinkClick r:id="rId2"/>
              </a:rPr>
              <a:t>http://</a:t>
            </a:r>
            <a:r>
              <a:rPr lang="en-US" dirty="0" smtClean="0">
                <a:hlinkClick r:id="rId2"/>
              </a:rPr>
              <a:t>www.cpm.org/pdfs/information/GC_Ch3_2006_TV.pdf</a:t>
            </a:r>
            <a:endParaRPr lang="en-US" dirty="0" smtClean="0"/>
          </a:p>
          <a:p>
            <a:endParaRPr lang="en-US" dirty="0"/>
          </a:p>
        </p:txBody>
      </p:sp>
    </p:spTree>
    <p:extLst>
      <p:ext uri="{BB962C8B-B14F-4D97-AF65-F5344CB8AC3E}">
        <p14:creationId xmlns:p14="http://schemas.microsoft.com/office/powerpoint/2010/main" val="3031828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Objectives</a:t>
            </a:r>
            <a:endParaRPr lang="en-US" dirty="0"/>
          </a:p>
        </p:txBody>
      </p:sp>
      <p:sp>
        <p:nvSpPr>
          <p:cNvPr id="9" name="Content Placeholder 8"/>
          <p:cNvSpPr>
            <a:spLocks noGrp="1"/>
          </p:cNvSpPr>
          <p:nvPr>
            <p:ph idx="1"/>
          </p:nvPr>
        </p:nvSpPr>
        <p:spPr/>
        <p:txBody>
          <a:bodyPr>
            <a:normAutofit fontScale="77500" lnSpcReduction="20000"/>
          </a:bodyPr>
          <a:lstStyle/>
          <a:p>
            <a:pPr marL="0" indent="0">
              <a:buNone/>
            </a:pPr>
            <a:r>
              <a:rPr lang="en-US" dirty="0" smtClean="0"/>
              <a:t>Goal: Students will apply their knowledge of similar triangles to multiple contexts.</a:t>
            </a:r>
          </a:p>
          <a:p>
            <a:pPr marL="0" indent="0">
              <a:buNone/>
            </a:pPr>
            <a:endParaRPr lang="en-US" dirty="0" smtClean="0"/>
          </a:p>
          <a:p>
            <a:pPr marL="0" indent="0">
              <a:buNone/>
            </a:pPr>
            <a:r>
              <a:rPr lang="en-US" dirty="0" smtClean="0"/>
              <a:t>Objectives:</a:t>
            </a:r>
          </a:p>
          <a:p>
            <a:pPr indent="-342900"/>
            <a:r>
              <a:rPr lang="en-US" dirty="0" smtClean="0"/>
              <a:t>Given a measuring tape, the students will find their eye heights in centimeters.</a:t>
            </a:r>
          </a:p>
          <a:p>
            <a:pPr indent="-342900"/>
            <a:r>
              <a:rPr lang="en-US" dirty="0" smtClean="0"/>
              <a:t>Using their eye heights and knowledge of similar triangles, the students will use proportions to find how far their partners will have to stand from the mirror in order to see each other’s eyes in the mirror.</a:t>
            </a:r>
          </a:p>
          <a:p>
            <a:pPr indent="-342900"/>
            <a:r>
              <a:rPr lang="en-US" dirty="0" smtClean="0"/>
              <a:t>The students will apply properties of right triangles to solve for the distance from their eyes to their partners eyes.</a:t>
            </a:r>
            <a:endParaRPr lang="en-US" dirty="0"/>
          </a:p>
        </p:txBody>
      </p:sp>
    </p:spTree>
    <p:extLst>
      <p:ext uri="{BB962C8B-B14F-4D97-AF65-F5344CB8AC3E}">
        <p14:creationId xmlns:p14="http://schemas.microsoft.com/office/powerpoint/2010/main" val="1412945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1143000"/>
          </a:xfrm>
        </p:spPr>
        <p:txBody>
          <a:bodyPr anchor="ctr"/>
          <a:lstStyle/>
          <a:p>
            <a:r>
              <a:rPr lang="en-US" dirty="0" smtClean="0"/>
              <a:t>You are getting sleepy….</a:t>
            </a:r>
            <a:endParaRPr lang="en-US" dirty="0"/>
          </a:p>
        </p:txBody>
      </p:sp>
      <p:sp>
        <p:nvSpPr>
          <p:cNvPr id="3" name="Content Placeholder 2"/>
          <p:cNvSpPr>
            <a:spLocks noGrp="1"/>
          </p:cNvSpPr>
          <p:nvPr>
            <p:ph idx="1"/>
          </p:nvPr>
        </p:nvSpPr>
        <p:spPr>
          <a:xfrm>
            <a:off x="762000" y="1600200"/>
            <a:ext cx="6777317" cy="4800600"/>
          </a:xfrm>
        </p:spPr>
        <p:txBody>
          <a:bodyPr>
            <a:normAutofit fontScale="70000" lnSpcReduction="20000"/>
          </a:bodyPr>
          <a:lstStyle/>
          <a:p>
            <a:pPr marL="0" indent="0">
              <a:buNone/>
            </a:pPr>
            <a:r>
              <a:rPr lang="en-US" sz="2900" dirty="0"/>
              <a:t>Legend has it that if you stare into a </a:t>
            </a:r>
            <a:r>
              <a:rPr lang="en-US" sz="2900" dirty="0" smtClean="0"/>
              <a:t>person’s eyes </a:t>
            </a:r>
            <a:r>
              <a:rPr lang="en-US" sz="2900" dirty="0"/>
              <a:t>in a special way, you can hypnotize </a:t>
            </a:r>
            <a:r>
              <a:rPr lang="en-US" sz="2900" dirty="0" smtClean="0"/>
              <a:t>them into </a:t>
            </a:r>
            <a:r>
              <a:rPr lang="en-US" sz="2900" dirty="0"/>
              <a:t>squawking like a chicken. Here’s how </a:t>
            </a:r>
            <a:r>
              <a:rPr lang="en-US" sz="2900" dirty="0" smtClean="0"/>
              <a:t>it works. </a:t>
            </a:r>
            <a:endParaRPr lang="en-US" sz="2900" dirty="0"/>
          </a:p>
          <a:p>
            <a:pPr marL="0" indent="0">
              <a:buNone/>
            </a:pPr>
            <a:r>
              <a:rPr lang="en-US" sz="2900" dirty="0"/>
              <a:t> </a:t>
            </a:r>
          </a:p>
          <a:p>
            <a:pPr marL="0" indent="0">
              <a:buNone/>
            </a:pPr>
            <a:r>
              <a:rPr lang="en-US" sz="2900" dirty="0"/>
              <a:t>Place a mirror on the floor. Your </a:t>
            </a:r>
            <a:endParaRPr lang="en-US" sz="2900" dirty="0" smtClean="0"/>
          </a:p>
          <a:p>
            <a:pPr marL="0" indent="0">
              <a:buNone/>
            </a:pPr>
            <a:r>
              <a:rPr lang="en-US" sz="2900" dirty="0" smtClean="0"/>
              <a:t>victim </a:t>
            </a:r>
            <a:r>
              <a:rPr lang="en-US" sz="2900" dirty="0"/>
              <a:t>has </a:t>
            </a:r>
            <a:r>
              <a:rPr lang="en-US" sz="2900" dirty="0" smtClean="0"/>
              <a:t>to stand </a:t>
            </a:r>
            <a:r>
              <a:rPr lang="en-US" sz="2900" dirty="0"/>
              <a:t>exactly 200 cm </a:t>
            </a:r>
            <a:endParaRPr lang="en-US" sz="2900" dirty="0" smtClean="0"/>
          </a:p>
          <a:p>
            <a:pPr marL="0" indent="0">
              <a:buNone/>
            </a:pPr>
            <a:r>
              <a:rPr lang="en-US" sz="2900" dirty="0" smtClean="0"/>
              <a:t>away </a:t>
            </a:r>
            <a:r>
              <a:rPr lang="en-US" sz="2900" dirty="0"/>
              <a:t>from the mirror </a:t>
            </a:r>
            <a:r>
              <a:rPr lang="en-US" sz="2900" dirty="0" smtClean="0"/>
              <a:t>and stare </a:t>
            </a:r>
            <a:r>
              <a:rPr lang="en-US" sz="2900" dirty="0"/>
              <a:t>into it</a:t>
            </a:r>
            <a:r>
              <a:rPr lang="en-US" sz="2900" dirty="0" smtClean="0"/>
              <a:t>. </a:t>
            </a:r>
          </a:p>
          <a:p>
            <a:pPr marL="0" indent="0">
              <a:buNone/>
            </a:pPr>
            <a:r>
              <a:rPr lang="en-US" sz="2900" dirty="0" smtClean="0"/>
              <a:t>The only </a:t>
            </a:r>
            <a:r>
              <a:rPr lang="en-US" sz="2900" dirty="0"/>
              <a:t>tricky part is that </a:t>
            </a:r>
            <a:r>
              <a:rPr lang="en-US" sz="2900" dirty="0" smtClean="0"/>
              <a:t>you need </a:t>
            </a:r>
            <a:r>
              <a:rPr lang="en-US" sz="2900" dirty="0"/>
              <a:t>to </a:t>
            </a:r>
            <a:endParaRPr lang="en-US" sz="2900" dirty="0" smtClean="0"/>
          </a:p>
          <a:p>
            <a:pPr marL="0" indent="0">
              <a:buNone/>
            </a:pPr>
            <a:r>
              <a:rPr lang="en-US" sz="2900" dirty="0" smtClean="0"/>
              <a:t>figure out </a:t>
            </a:r>
            <a:r>
              <a:rPr lang="en-US" sz="2900" dirty="0"/>
              <a:t>where you have to stand </a:t>
            </a:r>
            <a:r>
              <a:rPr lang="en-US" sz="2900" dirty="0" smtClean="0"/>
              <a:t>so</a:t>
            </a:r>
          </a:p>
          <a:p>
            <a:pPr marL="0" indent="0">
              <a:buNone/>
            </a:pPr>
            <a:r>
              <a:rPr lang="en-US" sz="2900" dirty="0" smtClean="0"/>
              <a:t>that </a:t>
            </a:r>
            <a:r>
              <a:rPr lang="en-US" sz="2900" dirty="0"/>
              <a:t>when </a:t>
            </a:r>
            <a:r>
              <a:rPr lang="en-US" sz="2900" dirty="0" smtClean="0"/>
              <a:t>you </a:t>
            </a:r>
            <a:r>
              <a:rPr lang="en-US" sz="2900" dirty="0"/>
              <a:t>stare into the mirror, you </a:t>
            </a:r>
            <a:endParaRPr lang="en-US" sz="2900" dirty="0" smtClean="0"/>
          </a:p>
          <a:p>
            <a:pPr marL="0" indent="0">
              <a:buNone/>
            </a:pPr>
            <a:r>
              <a:rPr lang="en-US" sz="2900" dirty="0" smtClean="0"/>
              <a:t>are also staring into </a:t>
            </a:r>
            <a:r>
              <a:rPr lang="en-US" sz="2900" dirty="0"/>
              <a:t>your victim’s eyes</a:t>
            </a:r>
            <a:r>
              <a:rPr lang="en-US" sz="2900" dirty="0" smtClean="0"/>
              <a:t>. </a:t>
            </a:r>
            <a:endParaRPr lang="en-US" sz="2900" dirty="0"/>
          </a:p>
          <a:p>
            <a:pPr marL="0" indent="0">
              <a:buNone/>
            </a:pPr>
            <a:r>
              <a:rPr lang="en-US" sz="2900" dirty="0"/>
              <a:t> </a:t>
            </a:r>
          </a:p>
          <a:p>
            <a:pPr marL="0" indent="0">
              <a:buNone/>
            </a:pPr>
            <a:r>
              <a:rPr lang="en-US" sz="2900" dirty="0"/>
              <a:t>If your calculations are correct and you stand at the exact distance, your victim will </a:t>
            </a:r>
            <a:r>
              <a:rPr lang="en-US" sz="2900" dirty="0" smtClean="0"/>
              <a:t>squawk like </a:t>
            </a:r>
            <a:r>
              <a:rPr lang="en-US" sz="2900" dirty="0"/>
              <a:t>a chicken!</a:t>
            </a:r>
          </a:p>
          <a:p>
            <a:pPr marL="0" indent="0">
              <a:buNone/>
            </a:pP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493"/>
          <a:stretch/>
        </p:blipFill>
        <p:spPr bwMode="auto">
          <a:xfrm>
            <a:off x="5791200" y="2438400"/>
            <a:ext cx="2779594" cy="218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161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685800"/>
            <a:ext cx="3371741" cy="903681"/>
          </a:xfrm>
        </p:spPr>
        <p:txBody>
          <a:bodyPr anchor="ctr">
            <a:normAutofit/>
          </a:bodyPr>
          <a:lstStyle/>
          <a:p>
            <a:r>
              <a:rPr lang="en-US" sz="3200" dirty="0" smtClean="0"/>
              <a:t>Materials</a:t>
            </a:r>
            <a:endParaRPr lang="en-US" sz="3200" dirty="0"/>
          </a:p>
        </p:txBody>
      </p:sp>
      <p:pic>
        <p:nvPicPr>
          <p:cNvPr id="2" name="Content Placeholder 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38200" y="3256128"/>
            <a:ext cx="3419475" cy="2554052"/>
          </a:xfrm>
          <a:prstGeom prst="rect">
            <a:avLst/>
          </a:prstGeom>
          <a:ln>
            <a:noFill/>
          </a:ln>
          <a:effectLst>
            <a:softEdge rad="112500"/>
          </a:effectLst>
        </p:spPr>
      </p:pic>
      <p:sp>
        <p:nvSpPr>
          <p:cNvPr id="5" name="Text Placeholder 4"/>
          <p:cNvSpPr>
            <a:spLocks noGrp="1"/>
          </p:cNvSpPr>
          <p:nvPr>
            <p:ph type="body" sz="quarter" idx="3"/>
          </p:nvPr>
        </p:nvSpPr>
        <p:spPr>
          <a:xfrm>
            <a:off x="4742727" y="685801"/>
            <a:ext cx="3370163" cy="903681"/>
          </a:xfrm>
        </p:spPr>
        <p:txBody>
          <a:bodyPr anchor="ctr">
            <a:normAutofit/>
          </a:bodyPr>
          <a:lstStyle/>
          <a:p>
            <a:r>
              <a:rPr lang="en-US" sz="3200" dirty="0" smtClean="0"/>
              <a:t>Set Up</a:t>
            </a:r>
            <a:endParaRPr lang="en-US" sz="3200" dirty="0"/>
          </a:p>
        </p:txBody>
      </p:sp>
      <p:sp>
        <p:nvSpPr>
          <p:cNvPr id="6" name="Content Placeholder 5"/>
          <p:cNvSpPr>
            <a:spLocks noGrp="1"/>
          </p:cNvSpPr>
          <p:nvPr>
            <p:ph sz="quarter" idx="4"/>
          </p:nvPr>
        </p:nvSpPr>
        <p:spPr>
          <a:xfrm>
            <a:off x="4572000" y="1447800"/>
            <a:ext cx="4038600" cy="3657600"/>
          </a:xfrm>
        </p:spPr>
        <p:txBody>
          <a:bodyPr>
            <a:normAutofit fontScale="85000" lnSpcReduction="20000"/>
          </a:bodyPr>
          <a:lstStyle/>
          <a:p>
            <a:r>
              <a:rPr lang="en-US" dirty="0" smtClean="0"/>
              <a:t>Prior to the lesson, create a station in the room where the students can measure their eye-height.</a:t>
            </a:r>
          </a:p>
          <a:p>
            <a:r>
              <a:rPr lang="en-US" dirty="0" smtClean="0"/>
              <a:t>Then place two measuring tapes (at least 250 cm) end-to-end on the ground so that their measurements increase in opposite directions.</a:t>
            </a:r>
          </a:p>
          <a:p>
            <a:r>
              <a:rPr lang="en-US" dirty="0" smtClean="0"/>
              <a:t>Then tape a flat mirror on top of the joined ends of the measuring tapes.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876800"/>
            <a:ext cx="2949766"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5"/>
          <p:cNvSpPr txBox="1">
            <a:spLocks/>
          </p:cNvSpPr>
          <p:nvPr/>
        </p:nvSpPr>
        <p:spPr>
          <a:xfrm>
            <a:off x="698310" y="1600200"/>
            <a:ext cx="4038600" cy="1676400"/>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9pPr>
          </a:lstStyle>
          <a:p>
            <a:r>
              <a:rPr lang="en-US" dirty="0" smtClean="0"/>
              <a:t>Small flat mirror</a:t>
            </a:r>
          </a:p>
          <a:p>
            <a:r>
              <a:rPr lang="en-US" dirty="0" smtClean="0"/>
              <a:t>Measuring tapes or meter sticks</a:t>
            </a:r>
          </a:p>
          <a:p>
            <a:r>
              <a:rPr lang="en-US" dirty="0" smtClean="0"/>
              <a:t>Calculator </a:t>
            </a:r>
            <a:endParaRPr lang="en-US" dirty="0"/>
          </a:p>
        </p:txBody>
      </p:sp>
    </p:spTree>
    <p:extLst>
      <p:ext uri="{BB962C8B-B14F-4D97-AF65-F5344CB8AC3E}">
        <p14:creationId xmlns:p14="http://schemas.microsoft.com/office/powerpoint/2010/main" val="1082313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024744" cy="1143000"/>
          </a:xfrm>
        </p:spPr>
        <p:txBody>
          <a:bodyPr/>
          <a:lstStyle/>
          <a:p>
            <a:r>
              <a:rPr lang="en-US" dirty="0" smtClean="0"/>
              <a:t>Procedure….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533400" y="1371600"/>
                <a:ext cx="5181600" cy="4724400"/>
              </a:xfrm>
            </p:spPr>
            <p:txBody>
              <a:bodyPr>
                <a:noAutofit/>
              </a:bodyPr>
              <a:lstStyle/>
              <a:p>
                <a:pPr marL="514350" indent="-514350">
                  <a:buFont typeface="+mj-lt"/>
                  <a:buAutoNum type="arabicPeriod"/>
                </a:pPr>
                <a:r>
                  <a:rPr lang="en-US" sz="2200" dirty="0" smtClean="0"/>
                  <a:t>Break up into teams of 2 and chose a member of your team to hypnotize (Find someone that is a different height than you).</a:t>
                </a:r>
              </a:p>
              <a:p>
                <a:pPr marL="514350" indent="-514350">
                  <a:buFont typeface="+mj-lt"/>
                  <a:buAutoNum type="arabicPeriod"/>
                </a:pPr>
                <a:endParaRPr lang="en-US" sz="2200" dirty="0" smtClean="0"/>
              </a:p>
              <a:p>
                <a:pPr marL="514350" indent="-514350">
                  <a:buFont typeface="+mj-lt"/>
                  <a:buAutoNum type="arabicPeriod"/>
                </a:pPr>
                <a:r>
                  <a:rPr lang="en-US" sz="2200" dirty="0" smtClean="0"/>
                  <a:t>Determine where the hypnotizer will have to stand in order for the hypnosis to work. </a:t>
                </a:r>
              </a:p>
              <a:p>
                <a:pPr marL="514350" indent="-514350">
                  <a:buFont typeface="+mj-lt"/>
                  <a:buAutoNum type="arabicPeriod"/>
                </a:pPr>
                <a:endParaRPr lang="en-US" sz="2200" dirty="0" smtClean="0"/>
              </a:p>
              <a:p>
                <a:pPr marL="514350" indent="-514350">
                  <a:buFont typeface="+mj-lt"/>
                  <a:buAutoNum type="arabicPeriod"/>
                </a:pPr>
                <a:r>
                  <a:rPr lang="en-US" sz="2200" dirty="0" smtClean="0"/>
                  <a:t>Measure the heights of both yourself and your victim (from height of eyes).</a:t>
                </a:r>
                <a:endParaRPr lang="en-US" sz="1600" dirty="0" smtClean="0"/>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a:rPr>
                        <m:t>𝐻𝑒𝑖𝑔h𝑡</m:t>
                      </m:r>
                      <m:r>
                        <a:rPr lang="en-US" i="1" smtClean="0">
                          <a:latin typeface="Cambria Math"/>
                        </a:rPr>
                        <m:t> </m:t>
                      </m:r>
                      <m:r>
                        <a:rPr lang="en-US" i="1" smtClean="0">
                          <a:latin typeface="Cambria Math"/>
                        </a:rPr>
                        <m:t>𝑜𝑓</m:t>
                      </m:r>
                      <m:r>
                        <a:rPr lang="en-US" i="1" smtClean="0">
                          <a:latin typeface="Cambria Math"/>
                        </a:rPr>
                        <m:t> </m:t>
                      </m:r>
                      <m:r>
                        <a:rPr lang="en-US" i="1" smtClean="0">
                          <a:latin typeface="Cambria Math"/>
                        </a:rPr>
                        <m:t>𝑚𝑦𝑠𝑒𝑙𝑓</m:t>
                      </m:r>
                      <m:r>
                        <a:rPr lang="en-US" i="1" smtClean="0">
                          <a:latin typeface="Cambria Math"/>
                        </a:rPr>
                        <m:t>:146 </m:t>
                      </m:r>
                      <m:r>
                        <a:rPr lang="en-US" i="1" smtClean="0">
                          <a:latin typeface="Cambria Math"/>
                        </a:rPr>
                        <m:t>𝑐𝑚</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𝐻𝑒𝑖𝑔h𝑡</m:t>
                      </m:r>
                      <m:r>
                        <a:rPr lang="en-US" i="1">
                          <a:latin typeface="Cambria Math"/>
                        </a:rPr>
                        <m:t> </m:t>
                      </m:r>
                      <m:r>
                        <a:rPr lang="en-US" i="1">
                          <a:latin typeface="Cambria Math"/>
                        </a:rPr>
                        <m:t>𝑜𝑓</m:t>
                      </m:r>
                      <m:r>
                        <a:rPr lang="en-US" i="1">
                          <a:latin typeface="Cambria Math"/>
                        </a:rPr>
                        <m:t> </m:t>
                      </m:r>
                      <m:r>
                        <a:rPr lang="en-US" i="1">
                          <a:latin typeface="Cambria Math"/>
                        </a:rPr>
                        <m:t>𝑚𝑦</m:t>
                      </m:r>
                      <m:r>
                        <a:rPr lang="en-US" i="1">
                          <a:latin typeface="Cambria Math"/>
                        </a:rPr>
                        <m:t> </m:t>
                      </m:r>
                      <m:r>
                        <a:rPr lang="en-US" i="1">
                          <a:latin typeface="Cambria Math"/>
                        </a:rPr>
                        <m:t>𝑝𝑎𝑟𝑡𝑛𝑒𝑟</m:t>
                      </m:r>
                      <m:r>
                        <a:rPr lang="en-US" i="1">
                          <a:latin typeface="Cambria Math"/>
                        </a:rPr>
                        <m:t>:167 </m:t>
                      </m:r>
                      <m:r>
                        <a:rPr lang="en-US" i="1">
                          <a:latin typeface="Cambria Math"/>
                        </a:rPr>
                        <m:t>𝑐𝑚</m:t>
                      </m:r>
                    </m:oMath>
                  </m:oMathPara>
                </a14:m>
                <a:endParaRPr lang="en-US" dirty="0"/>
              </a:p>
              <a:p>
                <a:pPr marL="514350" indent="-514350">
                  <a:buFont typeface="+mj-lt"/>
                  <a:buAutoNum type="arabicPeriod"/>
                </a:pPr>
                <a:endParaRPr lang="en-US" sz="1600" dirty="0" smtClean="0"/>
              </a:p>
              <a:p>
                <a:pPr marL="514350" indent="-514350">
                  <a:buFont typeface="+mj-lt"/>
                  <a:buAutoNum type="arabicPeriod"/>
                </a:pPr>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533400" y="1371600"/>
                <a:ext cx="5181600" cy="4724400"/>
              </a:xfrm>
              <a:blipFill rotWithShape="1">
                <a:blip r:embed="rId2"/>
                <a:stretch>
                  <a:fillRect l="-824" t="-774" r="-1765" b="-10323"/>
                </a:stretch>
              </a:blipFill>
            </p:spPr>
            <p:txBody>
              <a:bodyPr/>
              <a:lstStyle/>
              <a:p>
                <a:r>
                  <a:rPr lang="en-US">
                    <a:noFill/>
                  </a:rPr>
                  <a:t> </a:t>
                </a:r>
              </a:p>
            </p:txBody>
          </p:sp>
        </mc:Fallback>
      </mc:AlternateContent>
      <p:pic>
        <p:nvPicPr>
          <p:cNvPr id="5" name="Content Placeholder 4"/>
          <p:cNvPicPr>
            <a:picLocks noGrp="1" noChangeAspect="1"/>
          </p:cNvPicPr>
          <p:nvPr>
            <p:ph sz="quarter" idx="14"/>
          </p:nvPr>
        </p:nvPicPr>
        <p:blipFill rotWithShape="1">
          <a:blip r:embed="rId3" cstate="print">
            <a:extLst>
              <a:ext uri="{28A0092B-C50C-407E-A947-70E740481C1C}">
                <a14:useLocalDpi xmlns:a14="http://schemas.microsoft.com/office/drawing/2010/main" val="0"/>
              </a:ext>
            </a:extLst>
          </a:blip>
          <a:srcRect t="14222"/>
          <a:stretch/>
        </p:blipFill>
        <p:spPr>
          <a:xfrm rot="5400000">
            <a:off x="4715556" y="1913844"/>
            <a:ext cx="4749800" cy="3055713"/>
          </a:xfrm>
          <a:prstGeom prst="rect">
            <a:avLst/>
          </a:prstGeom>
          <a:ln>
            <a:noFill/>
          </a:ln>
          <a:effectLst>
            <a:softEdge rad="112500"/>
          </a:effectLst>
        </p:spPr>
      </p:pic>
    </p:spTree>
    <p:extLst>
      <p:ext uri="{BB962C8B-B14F-4D97-AF65-F5344CB8AC3E}">
        <p14:creationId xmlns:p14="http://schemas.microsoft.com/office/powerpoint/2010/main" val="3119419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4400" y="1143000"/>
            <a:ext cx="7467600" cy="5257800"/>
          </a:xfrm>
        </p:spPr>
        <p:txBody>
          <a:bodyPr>
            <a:normAutofit fontScale="85000" lnSpcReduction="20000"/>
          </a:bodyPr>
          <a:lstStyle/>
          <a:p>
            <a:pPr marL="0" lvl="0" indent="0">
              <a:buNone/>
            </a:pPr>
            <a:r>
              <a:rPr lang="en-US" dirty="0" smtClean="0"/>
              <a:t>4. </a:t>
            </a:r>
            <a:r>
              <a:rPr lang="en-US" dirty="0"/>
              <a:t>Sketch a diagram to represent this situation and label all the lengths you can on the diagram. </a:t>
            </a:r>
            <a:endParaRPr lang="en-US" dirty="0" smtClean="0"/>
          </a:p>
          <a:p>
            <a:pPr marL="0" lvl="0" indent="0">
              <a:buNone/>
            </a:pPr>
            <a:endParaRPr lang="en-US" dirty="0" smtClean="0"/>
          </a:p>
          <a:p>
            <a:pPr marL="0" lvl="0" indent="0">
              <a:buNone/>
            </a:pPr>
            <a:endParaRPr lang="en-US" dirty="0" smtClean="0"/>
          </a:p>
          <a:p>
            <a:pPr marL="0" lvl="0" indent="0">
              <a:buNone/>
            </a:pPr>
            <a:endParaRPr lang="en-US" dirty="0" smtClean="0"/>
          </a:p>
          <a:p>
            <a:pPr marL="0" lvl="0" indent="0">
              <a:buNone/>
            </a:pPr>
            <a:endParaRPr lang="en-US" dirty="0" smtClean="0"/>
          </a:p>
          <a:p>
            <a:pPr marL="0" lvl="0" indent="0">
              <a:buNone/>
            </a:pPr>
            <a:endParaRPr lang="en-US" dirty="0"/>
          </a:p>
          <a:p>
            <a:pPr marL="0" lvl="0" indent="0">
              <a:buNone/>
            </a:pPr>
            <a:endParaRPr lang="en-US" dirty="0" smtClean="0"/>
          </a:p>
          <a:p>
            <a:pPr marL="0" lvl="0" indent="0">
              <a:buNone/>
            </a:pPr>
            <a:endParaRPr lang="en-US" dirty="0" smtClean="0"/>
          </a:p>
          <a:p>
            <a:pPr marL="0" lvl="0" indent="0">
              <a:buNone/>
            </a:pPr>
            <a:endParaRPr lang="en-US" dirty="0"/>
          </a:p>
          <a:p>
            <a:pPr marL="0" lvl="0" indent="0">
              <a:buNone/>
            </a:pPr>
            <a:r>
              <a:rPr lang="en-US" dirty="0" smtClean="0"/>
              <a:t>5. How many pairs of equal angles can you find in your diagram?</a:t>
            </a:r>
          </a:p>
          <a:p>
            <a:pPr lvl="1" indent="-342900"/>
            <a:r>
              <a:rPr lang="en-US" dirty="0" smtClean="0"/>
              <a:t>We can assume that both people will stand upright, and therefore both triangles have a right angle.</a:t>
            </a:r>
          </a:p>
          <a:p>
            <a:pPr lvl="1" indent="-342900"/>
            <a:r>
              <a:rPr lang="en-US" dirty="0" smtClean="0"/>
              <a:t>We also know (from a previous lesson) that light bounces off a mirror at the same angle it hits the mirror.</a:t>
            </a:r>
          </a:p>
          <a:p>
            <a:pPr lvl="1" indent="-342900"/>
            <a:endParaRPr lang="en-US" dirty="0" smtClean="0"/>
          </a:p>
          <a:p>
            <a:pPr marL="0" lvl="0" indent="0">
              <a:buNone/>
            </a:pPr>
            <a:r>
              <a:rPr lang="en-US" sz="2200" dirty="0" smtClean="0"/>
              <a:t>There are two pairs of equal angles in the diagram.</a:t>
            </a:r>
          </a:p>
          <a:p>
            <a:pPr marL="0" lvl="0" indent="0">
              <a:buNone/>
            </a:pPr>
            <a:endParaRPr lang="en-US" dirty="0" smtClean="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744855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526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txBox="1">
                <a:spLocks noGrp="1"/>
              </p:cNvSpPr>
              <p:nvPr>
                <p:ph idx="1"/>
              </p:nvPr>
            </p:nvSpPr>
            <p:spPr>
              <a:xfrm>
                <a:off x="533400" y="762000"/>
                <a:ext cx="8077200" cy="5715000"/>
              </a:xfrm>
              <a:prstGeom prst="rect">
                <a:avLst/>
              </a:prstGeom>
            </p:spPr>
            <p:txBody>
              <a:bodyPr vert="horz" lIns="91440" tIns="45720" rIns="91440" bIns="45720" rtlCol="0">
                <a:normAutofit fontScale="6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buFont typeface="Wingdings 2" pitchFamily="18" charset="2"/>
                  <a:buNone/>
                </a:pPr>
                <a:r>
                  <a:rPr lang="en-US" sz="3600" dirty="0" smtClean="0"/>
                  <a:t>6. What is the relationship between the two  triangles? </a:t>
                </a:r>
              </a:p>
              <a:p>
                <a:pPr marL="0" indent="0">
                  <a:buFont typeface="Wingdings 2" pitchFamily="18" charset="2"/>
                  <a:buNone/>
                </a:pPr>
                <a:endParaRPr lang="en-US" sz="2900" dirty="0" smtClean="0"/>
              </a:p>
              <a:p>
                <a:pPr marL="0" indent="0">
                  <a:buFont typeface="Wingdings 2" pitchFamily="18" charset="2"/>
                  <a:buNone/>
                </a:pPr>
                <a:endParaRPr lang="en-US" sz="2900" dirty="0"/>
              </a:p>
              <a:p>
                <a:pPr marL="0" indent="0">
                  <a:buFont typeface="Wingdings 2" pitchFamily="18" charset="2"/>
                  <a:buNone/>
                </a:pPr>
                <a:r>
                  <a:rPr lang="en-US" sz="2900" dirty="0" smtClean="0"/>
                  <a:t>Since the triangles have 2 corresponding angles that are congruent, we know the triangles are </a:t>
                </a:r>
                <a:r>
                  <a:rPr lang="en-US" sz="2900" b="1" dirty="0" smtClean="0"/>
                  <a:t>similar</a:t>
                </a:r>
                <a:r>
                  <a:rPr lang="en-US" sz="2900" dirty="0" smtClean="0"/>
                  <a:t>. </a:t>
                </a:r>
              </a:p>
              <a:p>
                <a:pPr lvl="1" indent="-342900"/>
                <a:r>
                  <a:rPr lang="en-US" sz="2900" dirty="0" smtClean="0"/>
                  <a:t>We can use proportions to solve for the distance needed</a:t>
                </a:r>
                <a:r>
                  <a:rPr lang="en-US" sz="2500" dirty="0" smtClean="0"/>
                  <a:t>.</a:t>
                </a:r>
              </a:p>
              <a:p>
                <a:pPr marL="0" indent="0">
                  <a:buFont typeface="Wingdings 2" pitchFamily="18" charset="2"/>
                  <a:buNone/>
                </a:pPr>
                <a:endParaRPr lang="en-US" sz="2600" dirty="0"/>
              </a:p>
              <a:p>
                <a:pPr marL="0" indent="0">
                  <a:buFont typeface="Wingdings 2" pitchFamily="18" charset="2"/>
                  <a:buNone/>
                </a:pPr>
                <a:endParaRPr lang="en-US" sz="2900" dirty="0" smtClean="0"/>
              </a:p>
              <a:p>
                <a:pPr marL="0" indent="0">
                  <a:buFont typeface="Wingdings 2" pitchFamily="18" charset="2"/>
                  <a:buNone/>
                </a:pPr>
                <a:r>
                  <a:rPr lang="en-US" sz="3600" dirty="0" smtClean="0"/>
                  <a:t>7. Calculate how far you will need to stand from the mirror to hypnotize your victim.</a:t>
                </a:r>
              </a:p>
              <a:p>
                <a:pPr marL="0" indent="0">
                  <a:buFont typeface="Wingdings 2" pitchFamily="18" charset="2"/>
                  <a:buNone/>
                </a:pPr>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n-US" sz="2900" i="1" smtClean="0">
                              <a:solidFill>
                                <a:srgbClr val="002060"/>
                              </a:solidFill>
                              <a:latin typeface="Cambria Math"/>
                            </a:rPr>
                          </m:ctrlPr>
                        </m:fPr>
                        <m:num>
                          <m:r>
                            <a:rPr lang="en-US" sz="2900" i="1">
                              <a:solidFill>
                                <a:srgbClr val="002060"/>
                              </a:solidFill>
                              <a:latin typeface="Cambria Math"/>
                            </a:rPr>
                            <m:t>𝑚𝑦</m:t>
                          </m:r>
                          <m:r>
                            <a:rPr lang="en-US" sz="2900" i="1">
                              <a:solidFill>
                                <a:srgbClr val="002060"/>
                              </a:solidFill>
                              <a:latin typeface="Cambria Math"/>
                            </a:rPr>
                            <m:t> </m:t>
                          </m:r>
                          <m:r>
                            <a:rPr lang="en-US" sz="2900" i="1">
                              <a:solidFill>
                                <a:srgbClr val="002060"/>
                              </a:solidFill>
                              <a:latin typeface="Cambria Math"/>
                            </a:rPr>
                            <m:t>h𝑒𝑖𝑔h𝑡</m:t>
                          </m:r>
                        </m:num>
                        <m:den>
                          <m:r>
                            <a:rPr lang="en-US" sz="2900" i="1">
                              <a:solidFill>
                                <a:srgbClr val="002060"/>
                              </a:solidFill>
                              <a:latin typeface="Cambria Math"/>
                            </a:rPr>
                            <m:t>𝑚𝑦</m:t>
                          </m:r>
                          <m:r>
                            <a:rPr lang="en-US" sz="2900" i="1">
                              <a:solidFill>
                                <a:srgbClr val="002060"/>
                              </a:solidFill>
                              <a:latin typeface="Cambria Math"/>
                            </a:rPr>
                            <m:t> </m:t>
                          </m:r>
                          <m:r>
                            <a:rPr lang="en-US" sz="2900" i="1">
                              <a:solidFill>
                                <a:srgbClr val="002060"/>
                              </a:solidFill>
                              <a:latin typeface="Cambria Math"/>
                            </a:rPr>
                            <m:t>𝑑𝑖𝑠𝑡𝑎𝑛𝑐𝑒</m:t>
                          </m:r>
                          <m:r>
                            <a:rPr lang="en-US" sz="2900" i="1">
                              <a:solidFill>
                                <a:srgbClr val="002060"/>
                              </a:solidFill>
                              <a:latin typeface="Cambria Math"/>
                            </a:rPr>
                            <m:t> </m:t>
                          </m:r>
                          <m:r>
                            <a:rPr lang="en-US" sz="2900" i="1">
                              <a:solidFill>
                                <a:srgbClr val="002060"/>
                              </a:solidFill>
                              <a:latin typeface="Cambria Math"/>
                            </a:rPr>
                            <m:t>𝑓𝑟𝑜𝑚</m:t>
                          </m:r>
                          <m:r>
                            <a:rPr lang="en-US" sz="2900" i="1">
                              <a:solidFill>
                                <a:srgbClr val="002060"/>
                              </a:solidFill>
                              <a:latin typeface="Cambria Math"/>
                            </a:rPr>
                            <m:t> </m:t>
                          </m:r>
                          <m:r>
                            <a:rPr lang="en-US" sz="2900" i="1">
                              <a:solidFill>
                                <a:srgbClr val="002060"/>
                              </a:solidFill>
                              <a:latin typeface="Cambria Math"/>
                            </a:rPr>
                            <m:t>𝑚𝑖𝑟𝑟𝑜𝑟</m:t>
                          </m:r>
                        </m:den>
                      </m:f>
                      <m:r>
                        <a:rPr lang="en-US" sz="2900" i="1">
                          <a:solidFill>
                            <a:srgbClr val="002060"/>
                          </a:solidFill>
                          <a:latin typeface="Cambria Math"/>
                        </a:rPr>
                        <m:t>=</m:t>
                      </m:r>
                      <m:f>
                        <m:fPr>
                          <m:ctrlPr>
                            <a:rPr lang="en-US" sz="2900" i="1">
                              <a:solidFill>
                                <a:srgbClr val="002060"/>
                              </a:solidFill>
                              <a:latin typeface="Cambria Math"/>
                            </a:rPr>
                          </m:ctrlPr>
                        </m:fPr>
                        <m:num>
                          <m:r>
                            <a:rPr lang="en-US" sz="2900" i="1">
                              <a:solidFill>
                                <a:srgbClr val="002060"/>
                              </a:solidFill>
                              <a:latin typeface="Cambria Math"/>
                            </a:rPr>
                            <m:t>𝑝𝑎𝑟𝑡𝑛𝑒𝑟𝑠</m:t>
                          </m:r>
                          <m:r>
                            <a:rPr lang="en-US" sz="2900" i="1">
                              <a:solidFill>
                                <a:srgbClr val="002060"/>
                              </a:solidFill>
                              <a:latin typeface="Cambria Math"/>
                            </a:rPr>
                            <m:t> </m:t>
                          </m:r>
                          <m:r>
                            <a:rPr lang="en-US" sz="2900" i="1">
                              <a:solidFill>
                                <a:srgbClr val="002060"/>
                              </a:solidFill>
                              <a:latin typeface="Cambria Math"/>
                            </a:rPr>
                            <m:t>h𝑒𝑖𝑔h𝑡</m:t>
                          </m:r>
                        </m:num>
                        <m:den>
                          <m:r>
                            <a:rPr lang="en-US" sz="2900" i="1">
                              <a:solidFill>
                                <a:srgbClr val="002060"/>
                              </a:solidFill>
                              <a:latin typeface="Cambria Math"/>
                            </a:rPr>
                            <m:t>𝑡h𝑒𝑖𝑟</m:t>
                          </m:r>
                          <m:r>
                            <a:rPr lang="en-US" sz="2900" i="1">
                              <a:solidFill>
                                <a:srgbClr val="002060"/>
                              </a:solidFill>
                              <a:latin typeface="Cambria Math"/>
                            </a:rPr>
                            <m:t> </m:t>
                          </m:r>
                          <m:r>
                            <a:rPr lang="en-US" sz="2900" i="1">
                              <a:solidFill>
                                <a:srgbClr val="002060"/>
                              </a:solidFill>
                              <a:latin typeface="Cambria Math"/>
                            </a:rPr>
                            <m:t>𝑑𝑖𝑠𝑡𝑎𝑛𝑐𝑒</m:t>
                          </m:r>
                          <m:r>
                            <a:rPr lang="en-US" sz="2900" i="1">
                              <a:solidFill>
                                <a:srgbClr val="002060"/>
                              </a:solidFill>
                              <a:latin typeface="Cambria Math"/>
                            </a:rPr>
                            <m:t> </m:t>
                          </m:r>
                          <m:r>
                            <a:rPr lang="en-US" sz="2900" i="1">
                              <a:solidFill>
                                <a:srgbClr val="002060"/>
                              </a:solidFill>
                              <a:latin typeface="Cambria Math"/>
                            </a:rPr>
                            <m:t>𝑓𝑟𝑜𝑚</m:t>
                          </m:r>
                          <m:r>
                            <a:rPr lang="en-US" sz="2900" i="1">
                              <a:solidFill>
                                <a:srgbClr val="002060"/>
                              </a:solidFill>
                              <a:latin typeface="Cambria Math"/>
                            </a:rPr>
                            <m:t> </m:t>
                          </m:r>
                          <m:r>
                            <a:rPr lang="en-US" sz="2900" i="1">
                              <a:solidFill>
                                <a:srgbClr val="002060"/>
                              </a:solidFill>
                              <a:latin typeface="Cambria Math"/>
                            </a:rPr>
                            <m:t>𝑚𝑖𝑟𝑟𝑜𝑟</m:t>
                          </m:r>
                        </m:den>
                      </m:f>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sz="2900" i="1">
                              <a:latin typeface="Cambria Math"/>
                            </a:rPr>
                          </m:ctrlPr>
                        </m:fPr>
                        <m:num>
                          <m:r>
                            <a:rPr lang="en-US" sz="2900" i="1">
                              <a:latin typeface="Cambria Math"/>
                            </a:rPr>
                            <m:t>146</m:t>
                          </m:r>
                        </m:num>
                        <m:den>
                          <m:r>
                            <a:rPr lang="en-US" sz="2900" i="1">
                              <a:latin typeface="Cambria Math"/>
                            </a:rPr>
                            <m:t>200</m:t>
                          </m:r>
                        </m:den>
                      </m:f>
                      <m:r>
                        <a:rPr lang="en-US" sz="2900" i="1">
                          <a:latin typeface="Cambria Math"/>
                        </a:rPr>
                        <m:t>=</m:t>
                      </m:r>
                      <m:f>
                        <m:fPr>
                          <m:ctrlPr>
                            <a:rPr lang="en-US" sz="2900" i="1">
                              <a:latin typeface="Cambria Math"/>
                            </a:rPr>
                          </m:ctrlPr>
                        </m:fPr>
                        <m:num>
                          <m:r>
                            <a:rPr lang="en-US" sz="2900" i="1">
                              <a:latin typeface="Cambria Math"/>
                            </a:rPr>
                            <m:t>167</m:t>
                          </m:r>
                        </m:num>
                        <m:den>
                          <m:r>
                            <a:rPr lang="en-US" sz="2900" i="1">
                              <a:latin typeface="Cambria Math"/>
                            </a:rPr>
                            <m:t>𝑥</m:t>
                          </m:r>
                        </m:den>
                      </m:f>
                    </m:oMath>
                  </m:oMathPara>
                </a14:m>
                <a:endParaRPr lang="en-US" sz="2900" dirty="0"/>
              </a:p>
              <a:p>
                <a:pPr marL="0" indent="0">
                  <a:buNone/>
                </a:pPr>
                <a:endParaRPr lang="en-US" sz="2200" dirty="0"/>
              </a:p>
              <a:p>
                <a:pPr marL="0" indent="0">
                  <a:buNone/>
                </a:pPr>
                <a14:m>
                  <m:oMathPara xmlns:m="http://schemas.openxmlformats.org/officeDocument/2006/math">
                    <m:oMathParaPr>
                      <m:jc m:val="centerGroup"/>
                    </m:oMathParaPr>
                    <m:oMath xmlns:m="http://schemas.openxmlformats.org/officeDocument/2006/math">
                      <m:r>
                        <a:rPr lang="en-US" sz="3300" i="1">
                          <a:latin typeface="Cambria Math"/>
                        </a:rPr>
                        <m:t>146</m:t>
                      </m:r>
                      <m:r>
                        <a:rPr lang="en-US" sz="3300" i="1">
                          <a:latin typeface="Cambria Math"/>
                        </a:rPr>
                        <m:t>𝑥</m:t>
                      </m:r>
                      <m:r>
                        <a:rPr lang="en-US" sz="3300" i="1">
                          <a:latin typeface="Cambria Math"/>
                        </a:rPr>
                        <m:t>=167∗200</m:t>
                      </m:r>
                    </m:oMath>
                  </m:oMathPara>
                </a14:m>
                <a:endParaRPr lang="en-US" sz="3300" dirty="0"/>
              </a:p>
              <a:p>
                <a:pPr marL="0" indent="0">
                  <a:buNone/>
                </a:pPr>
                <a14:m>
                  <m:oMathPara xmlns:m="http://schemas.openxmlformats.org/officeDocument/2006/math">
                    <m:oMathParaPr>
                      <m:jc m:val="centerGroup"/>
                    </m:oMathParaPr>
                    <m:oMath xmlns:m="http://schemas.openxmlformats.org/officeDocument/2006/math">
                      <m:r>
                        <a:rPr lang="en-US" sz="3300" i="1">
                          <a:latin typeface="Cambria Math"/>
                        </a:rPr>
                        <m:t>146</m:t>
                      </m:r>
                      <m:r>
                        <a:rPr lang="en-US" sz="3300" i="1">
                          <a:latin typeface="Cambria Math"/>
                        </a:rPr>
                        <m:t>𝑥</m:t>
                      </m:r>
                      <m:r>
                        <a:rPr lang="en-US" sz="3300" i="1">
                          <a:latin typeface="Cambria Math"/>
                        </a:rPr>
                        <m:t>=33,400</m:t>
                      </m:r>
                    </m:oMath>
                  </m:oMathPara>
                </a14:m>
                <a:endParaRPr lang="en-US" sz="3300" dirty="0"/>
              </a:p>
              <a:p>
                <a:pPr marL="0" indent="0">
                  <a:buNone/>
                </a:pPr>
                <a14:m>
                  <m:oMathPara xmlns:m="http://schemas.openxmlformats.org/officeDocument/2006/math">
                    <m:oMathParaPr>
                      <m:jc m:val="centerGroup"/>
                    </m:oMathParaPr>
                    <m:oMath xmlns:m="http://schemas.openxmlformats.org/officeDocument/2006/math">
                      <m:r>
                        <a:rPr lang="en-US" sz="3300" b="1" i="1">
                          <a:latin typeface="Cambria Math"/>
                        </a:rPr>
                        <m:t>𝒙</m:t>
                      </m:r>
                      <m:r>
                        <a:rPr lang="en-US" sz="3300" b="1" i="1">
                          <a:latin typeface="Cambria Math"/>
                        </a:rPr>
                        <m:t>=</m:t>
                      </m:r>
                      <m:r>
                        <a:rPr lang="en-US" sz="3300" b="1" i="1">
                          <a:latin typeface="Cambria Math"/>
                        </a:rPr>
                        <m:t>𝟐𝟐𝟖</m:t>
                      </m:r>
                      <m:r>
                        <a:rPr lang="en-US" sz="3300" b="1" i="1">
                          <a:latin typeface="Cambria Math"/>
                        </a:rPr>
                        <m:t>.</m:t>
                      </m:r>
                      <m:r>
                        <a:rPr lang="en-US" sz="3300" b="1" i="1">
                          <a:latin typeface="Cambria Math"/>
                        </a:rPr>
                        <m:t>𝟕𝟕</m:t>
                      </m:r>
                    </m:oMath>
                  </m:oMathPara>
                </a14:m>
                <a:endParaRPr lang="en-US" sz="3300" b="1" dirty="0"/>
              </a:p>
              <a:p>
                <a:pPr marL="0" indent="0">
                  <a:buFont typeface="Wingdings 2" pitchFamily="18" charset="2"/>
                  <a:buNone/>
                </a:pPr>
                <a:endParaRPr lang="en-US" dirty="0"/>
              </a:p>
            </p:txBody>
          </p:sp>
        </mc:Choice>
        <mc:Fallback xmlns="">
          <p:sp>
            <p:nvSpPr>
              <p:cNvPr id="4" name="Content Placeholder 3"/>
              <p:cNvSpPr txBox="1">
                <a:spLocks noGrp="1" noRot="1" noChangeAspect="1" noMove="1" noResize="1" noEditPoints="1" noAdjustHandles="1" noChangeArrowheads="1" noChangeShapeType="1" noTextEdit="1"/>
              </p:cNvSpPr>
              <p:nvPr>
                <p:ph idx="1"/>
              </p:nvPr>
            </p:nvSpPr>
            <p:spPr>
              <a:xfrm>
                <a:off x="533400" y="762000"/>
                <a:ext cx="8077200" cy="5715000"/>
              </a:xfrm>
              <a:prstGeom prst="rect">
                <a:avLst/>
              </a:prstGeom>
              <a:blipFill rotWithShape="1">
                <a:blip r:embed="rId2"/>
                <a:stretch>
                  <a:fillRect l="-1132" t="-2026"/>
                </a:stretch>
              </a:blipFill>
            </p:spPr>
            <p:txBody>
              <a:bodyPr/>
              <a:lstStyle/>
              <a:p>
                <a:r>
                  <a:rPr lang="en-US">
                    <a:noFill/>
                  </a:rPr>
                  <a:t> </a:t>
                </a:r>
              </a:p>
            </p:txBody>
          </p:sp>
        </mc:Fallback>
      </mc:AlternateContent>
    </p:spTree>
    <p:extLst>
      <p:ext uri="{BB962C8B-B14F-4D97-AF65-F5344CB8AC3E}">
        <p14:creationId xmlns:p14="http://schemas.microsoft.com/office/powerpoint/2010/main" val="2410438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024744" cy="1143000"/>
          </a:xfrm>
        </p:spPr>
        <p:txBody>
          <a:bodyPr/>
          <a:lstStyle/>
          <a:p>
            <a:r>
              <a:rPr lang="en-US" dirty="0" smtClean="0"/>
              <a:t>Moment of truth...</a:t>
            </a:r>
            <a:endParaRPr lang="en-US" dirty="0"/>
          </a:p>
        </p:txBody>
      </p:sp>
      <p:sp>
        <p:nvSpPr>
          <p:cNvPr id="3" name="Content Placeholder 2"/>
          <p:cNvSpPr>
            <a:spLocks noGrp="1"/>
          </p:cNvSpPr>
          <p:nvPr>
            <p:ph sz="quarter" idx="13"/>
          </p:nvPr>
        </p:nvSpPr>
        <p:spPr>
          <a:xfrm>
            <a:off x="685800" y="1219199"/>
            <a:ext cx="3733800" cy="5174673"/>
          </a:xfrm>
        </p:spPr>
        <p:txBody>
          <a:bodyPr>
            <a:noAutofit/>
          </a:bodyPr>
          <a:lstStyle/>
          <a:p>
            <a:pPr marL="0" indent="0">
              <a:buNone/>
            </a:pPr>
            <a:r>
              <a:rPr lang="en-US" sz="1800" dirty="0" smtClean="0"/>
              <a:t>8. You stand 200 cm away from the mirror, while your teammate stands at the calculated distance from the mirror.</a:t>
            </a:r>
          </a:p>
          <a:p>
            <a:pPr marL="0" indent="0">
              <a:buNone/>
            </a:pPr>
            <a:endParaRPr lang="en-US" sz="1800" dirty="0"/>
          </a:p>
          <a:p>
            <a:pPr marL="0" indent="0">
              <a:buNone/>
            </a:pPr>
            <a:r>
              <a:rPr lang="en-US" sz="1800" dirty="0"/>
              <a:t>KEEP IN MIND where you place your feet when you are measuring your distance from the mirror. It makes a difference if you place your toes at your length rather than your heels.</a:t>
            </a:r>
          </a:p>
          <a:p>
            <a:pPr marL="0" indent="0">
              <a:buNone/>
            </a:pPr>
            <a:endParaRPr lang="en-US" sz="1800" dirty="0" smtClean="0"/>
          </a:p>
          <a:p>
            <a:pPr marL="0" indent="0">
              <a:buNone/>
            </a:pPr>
            <a:r>
              <a:rPr lang="en-US" sz="1800" dirty="0"/>
              <a:t>Did you and your teammate make eye contact? If yes, </a:t>
            </a:r>
            <a:r>
              <a:rPr lang="en-US" sz="1800" b="1" u="sng" dirty="0"/>
              <a:t>SQUAWK LIKE A CHICKEN</a:t>
            </a:r>
            <a:r>
              <a:rPr lang="en-US" sz="1800" dirty="0"/>
              <a:t>! If no, check your measurements and calculations and try again!</a:t>
            </a:r>
          </a:p>
          <a:p>
            <a:pPr marL="0" indent="0">
              <a:buNone/>
            </a:pPr>
            <a:endParaRPr lang="en-US" sz="1800" dirty="0"/>
          </a:p>
        </p:txBody>
      </p:sp>
      <p:pic>
        <p:nvPicPr>
          <p:cNvPr id="5" name="Content Placeholder 4"/>
          <p:cNvPicPr>
            <a:picLocks noGrp="1" noChangeAspect="1"/>
          </p:cNvPicPr>
          <p:nvPr>
            <p:ph sz="quarter" idx="14"/>
          </p:nvPr>
        </p:nvPicPr>
        <p:blipFill rotWithShape="1">
          <a:blip r:embed="rId2" cstate="print">
            <a:extLst>
              <a:ext uri="{28A0092B-C50C-407E-A947-70E740481C1C}">
                <a14:useLocalDpi xmlns:a14="http://schemas.microsoft.com/office/drawing/2010/main" val="0"/>
              </a:ext>
            </a:extLst>
          </a:blip>
          <a:srcRect l="11214" r="13089"/>
          <a:stretch/>
        </p:blipFill>
        <p:spPr>
          <a:xfrm>
            <a:off x="5264729" y="762000"/>
            <a:ext cx="2992582" cy="2965053"/>
          </a:xfrm>
          <a:prstGeom prst="rect">
            <a:avLst/>
          </a:prstGeom>
          <a:ln>
            <a:noFill/>
          </a:ln>
          <a:effectLst>
            <a:softEdge rad="112500"/>
          </a:effectLst>
        </p:spPr>
      </p:pic>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599" y="3733800"/>
            <a:ext cx="3546765" cy="2660073"/>
          </a:xfrm>
          <a:prstGeom prst="rect">
            <a:avLst/>
          </a:prstGeom>
          <a:ln>
            <a:noFill/>
          </a:ln>
          <a:effectLst>
            <a:softEdge rad="112500"/>
          </a:effectLst>
        </p:spPr>
      </p:pic>
    </p:spTree>
    <p:extLst>
      <p:ext uri="{BB962C8B-B14F-4D97-AF65-F5344CB8AC3E}">
        <p14:creationId xmlns:p14="http://schemas.microsoft.com/office/powerpoint/2010/main" val="225008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457200"/>
            <a:ext cx="7024744" cy="1143000"/>
          </a:xfrm>
        </p:spPr>
        <p:txBody>
          <a:bodyPr/>
          <a:lstStyle/>
          <a:p>
            <a:r>
              <a:rPr lang="en-US" dirty="0" smtClean="0"/>
              <a:t>Follow up…</a:t>
            </a:r>
            <a:endParaRPr lang="en-US" dirty="0"/>
          </a:p>
        </p:txBody>
      </p:sp>
      <p:sp>
        <p:nvSpPr>
          <p:cNvPr id="6" name="Content Placeholder 5"/>
          <p:cNvSpPr>
            <a:spLocks noGrp="1"/>
          </p:cNvSpPr>
          <p:nvPr>
            <p:ph idx="1"/>
          </p:nvPr>
        </p:nvSpPr>
        <p:spPr>
          <a:xfrm>
            <a:off x="990600" y="1752601"/>
            <a:ext cx="6777317" cy="2362200"/>
          </a:xfrm>
        </p:spPr>
        <p:txBody>
          <a:bodyPr>
            <a:noAutofit/>
          </a:bodyPr>
          <a:lstStyle/>
          <a:p>
            <a:r>
              <a:rPr lang="en-US" sz="2000" dirty="0" smtClean="0"/>
              <a:t>What do you think would happen to the distance if the victim was the same size as you? What about taller/shorter?</a:t>
            </a:r>
          </a:p>
          <a:p>
            <a:pPr marL="68580" indent="0">
              <a:buNone/>
            </a:pPr>
            <a:endParaRPr lang="en-US" sz="2000" dirty="0" smtClean="0"/>
          </a:p>
          <a:p>
            <a:r>
              <a:rPr lang="en-US" sz="2000" dirty="0" smtClean="0"/>
              <a:t>How could you find the distance from your eyes to your partners eyes?</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3933825"/>
            <a:ext cx="744855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2975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388</TotalTime>
  <Words>825</Words>
  <Application>Microsoft Office PowerPoint</Application>
  <PresentationFormat>On-screen Show (4:3)</PresentationFormat>
  <Paragraphs>111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Austin</vt:lpstr>
      <vt:lpstr>Applying Similarity</vt:lpstr>
      <vt:lpstr>Goals and Objectives</vt:lpstr>
      <vt:lpstr>You are getting sleepy….</vt:lpstr>
      <vt:lpstr>PowerPoint Presentation</vt:lpstr>
      <vt:lpstr>Procedure….</vt:lpstr>
      <vt:lpstr>PowerPoint Presentation</vt:lpstr>
      <vt:lpstr>PowerPoint Presentation</vt:lpstr>
      <vt:lpstr>Moment of truth...</vt:lpstr>
      <vt:lpstr>Follow up…</vt:lpstr>
      <vt:lpstr>PowerPoint Presentation</vt:lpstr>
      <vt:lpstr>Other problems!</vt:lpstr>
      <vt:lpstr>Other problems!</vt:lpstr>
      <vt:lpstr>Adapted from:</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Similar To Me</dc:title>
  <dc:creator>Kate</dc:creator>
  <cp:lastModifiedBy>Kate</cp:lastModifiedBy>
  <cp:revision>30</cp:revision>
  <dcterms:created xsi:type="dcterms:W3CDTF">2012-04-29T18:24:28Z</dcterms:created>
  <dcterms:modified xsi:type="dcterms:W3CDTF">2012-05-07T00:57:49Z</dcterms:modified>
</cp:coreProperties>
</file>